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6" r:id="rId6"/>
    <p:sldId id="260" r:id="rId7"/>
    <p:sldId id="263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1C8B-9D9A-4E03-BCEB-1D14DD5BD89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49E0-7851-4875-9C02-2B95F74E96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K</a:t>
            </a:r>
            <a:r>
              <a:rPr lang="sr-Cyrl-RS" b="1" dirty="0" smtClean="0"/>
              <a:t>ултура – појам и одређење</a:t>
            </a:r>
            <a:endParaRPr lang="en-US" b="1" dirty="0"/>
          </a:p>
        </p:txBody>
      </p:sp>
      <p:pic>
        <p:nvPicPr>
          <p:cNvPr id="5" name="Content Placeholder 4" descr="29e5beb9a9333868c7b0099a0f332eb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2819400" cy="2187614"/>
          </a:xfrm>
        </p:spPr>
      </p:pic>
      <p:pic>
        <p:nvPicPr>
          <p:cNvPr id="1026" name="Picture 2" descr="C:\Users\Jelena\Desktop\Kultura pojam i odredjenje\преузимањ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3385487" cy="2244725"/>
          </a:xfrm>
          <a:prstGeom prst="rect">
            <a:avLst/>
          </a:prstGeom>
          <a:noFill/>
        </p:spPr>
      </p:pic>
      <p:pic>
        <p:nvPicPr>
          <p:cNvPr id="1027" name="Picture 3" descr="C:\Users\Jelena\Desktop\Kultura pojam i odredjenje\Popularna kultura\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5370286" cy="2819400"/>
          </a:xfrm>
          <a:prstGeom prst="rect">
            <a:avLst/>
          </a:prstGeom>
          <a:noFill/>
        </p:spPr>
      </p:pic>
      <p:pic>
        <p:nvPicPr>
          <p:cNvPr id="1028" name="Picture 4" descr="C:\Users\Jelena\Desktop\Kultura pojam i odredjenje\82569929_ZvezdeGran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81400"/>
            <a:ext cx="2981057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Популарна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905000"/>
            <a:ext cx="4038600" cy="4525963"/>
          </a:xfrm>
        </p:spPr>
        <p:txBody>
          <a:bodyPr/>
          <a:lstStyle/>
          <a:p>
            <a:r>
              <a:rPr lang="sr-Cyrl-RS" dirty="0" smtClean="0"/>
              <a:t>Слична масовној култури, али без негативног значења</a:t>
            </a:r>
          </a:p>
          <a:p>
            <a:r>
              <a:rPr lang="sr-Cyrl-RS" dirty="0" smtClean="0"/>
              <a:t>Њена вредност не зависи од допадљивости</a:t>
            </a:r>
            <a:endParaRPr lang="en-US" dirty="0"/>
          </a:p>
        </p:txBody>
      </p:sp>
      <p:pic>
        <p:nvPicPr>
          <p:cNvPr id="6146" name="Picture 2" descr="C:\Users\Jelena\Desktop\Kultura pojam i odredjenje\flat,800x800,070,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481387" cy="4741862"/>
          </a:xfrm>
          <a:prstGeom prst="rect">
            <a:avLst/>
          </a:prstGeom>
          <a:noFill/>
        </p:spPr>
      </p:pic>
      <p:pic>
        <p:nvPicPr>
          <p:cNvPr id="6147" name="Picture 3" descr="C:\Users\Jelena\Desktop\Kultura pojam i odredjenje\1973_sane_cvr_fix_800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892300" cy="1892300"/>
          </a:xfrm>
          <a:prstGeom prst="rect">
            <a:avLst/>
          </a:prstGeom>
          <a:noFill/>
        </p:spPr>
      </p:pic>
      <p:pic>
        <p:nvPicPr>
          <p:cNvPr id="6148" name="Picture 4" descr="C:\Users\Jelena\Desktop\Kultura pojam i odredjenje\the-last-jedi-theatrical-poster-film-page_bca062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495800"/>
            <a:ext cx="1390650" cy="2059900"/>
          </a:xfrm>
          <a:prstGeom prst="rect">
            <a:avLst/>
          </a:prstGeom>
          <a:noFill/>
        </p:spPr>
      </p:pic>
      <p:pic>
        <p:nvPicPr>
          <p:cNvPr id="6149" name="Picture 5" descr="C:\Users\Jelena\Desktop\Kultura pojam i odredjenje\fb-lar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676400" cy="838200"/>
          </a:xfrm>
          <a:prstGeom prst="rect">
            <a:avLst/>
          </a:prstGeom>
          <a:noFill/>
        </p:spPr>
      </p:pic>
      <p:pic>
        <p:nvPicPr>
          <p:cNvPr id="6150" name="Picture 6" descr="C:\Users\Jelena\Desktop\Kultura pojam i odredjenje\j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1" y="4724400"/>
            <a:ext cx="2590800" cy="1938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за мене значи то да је </a:t>
            </a:r>
            <a:r>
              <a:rPr lang="sr-Cyrl-RS" dirty="0" smtClean="0">
                <a:solidFill>
                  <a:srgbClr val="FF0000"/>
                </a:solidFill>
              </a:rPr>
              <a:t>Нови Сад престоница културе?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tons_novi_sad-m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Циљеви часа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Ученици знају да објасне шта је култура</a:t>
            </a:r>
          </a:p>
          <a:p>
            <a:r>
              <a:rPr lang="sr-Cyrl-RS" dirty="0" smtClean="0"/>
              <a:t>Ученици разликују врсте културе и на конкретном примеру то могу да покажу</a:t>
            </a:r>
            <a:endParaRPr lang="en-US" dirty="0"/>
          </a:p>
        </p:txBody>
      </p:sp>
      <p:pic>
        <p:nvPicPr>
          <p:cNvPr id="10242" name="Picture 2" descr="C:\Users\Jelena\Desktop\Kultura pojam i odredjenje\class-raising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4495800" cy="2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sr-Cyrl-RS" sz="5400" dirty="0" smtClean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sr-Cyrl-RS" sz="5400" dirty="0">
                <a:solidFill>
                  <a:srgbClr val="FF0000"/>
                </a:solidFill>
              </a:rPr>
              <a:t>	</a:t>
            </a:r>
            <a:r>
              <a:rPr lang="sr-Cyrl-RS" sz="5400" dirty="0" smtClean="0">
                <a:solidFill>
                  <a:srgbClr val="FF0000"/>
                </a:solidFill>
              </a:rPr>
              <a:t>			</a:t>
            </a:r>
            <a:r>
              <a:rPr lang="sr-Cyrl-RS" sz="6000" b="1" u="sng" dirty="0" smtClean="0"/>
              <a:t>Шта је култура?</a:t>
            </a:r>
            <a:endParaRPr lang="sr-Cyrl-RS" sz="5400" b="1" u="sng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Jelena\Desktop\Kultura pojam i odredjenje\fi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2057400" cy="2355802"/>
          </a:xfrm>
          <a:prstGeom prst="rect">
            <a:avLst/>
          </a:prstGeom>
          <a:noFill/>
        </p:spPr>
      </p:pic>
      <p:pic>
        <p:nvPicPr>
          <p:cNvPr id="2051" name="Picture 3" descr="C:\Users\Jelena\Desktop\Kultura pojam i odredjenje\c487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378341" cy="1828800"/>
          </a:xfrm>
          <a:prstGeom prst="rect">
            <a:avLst/>
          </a:prstGeom>
          <a:noFill/>
        </p:spPr>
      </p:pic>
      <p:pic>
        <p:nvPicPr>
          <p:cNvPr id="2052" name="Picture 4" descr="C:\Users\Jelena\Desktop\Kultura pojam i odredjenje\51Dojw+mpRL._SY355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0"/>
            <a:ext cx="3371850" cy="3381375"/>
          </a:xfrm>
          <a:prstGeom prst="rect">
            <a:avLst/>
          </a:prstGeom>
          <a:noFill/>
        </p:spPr>
      </p:pic>
      <p:pic>
        <p:nvPicPr>
          <p:cNvPr id="2053" name="Picture 5" descr="C:\Users\Jelena\Desktop\Kultura pojam i odredjenje\PinkZabav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"/>
            <a:ext cx="4572000" cy="1905000"/>
          </a:xfrm>
          <a:prstGeom prst="rect">
            <a:avLst/>
          </a:prstGeom>
          <a:noFill/>
        </p:spPr>
      </p:pic>
      <p:pic>
        <p:nvPicPr>
          <p:cNvPr id="2054" name="Picture 6" descr="C:\Users\Jelena\Desktop\Kultura pojam i odredjenje\2.-kultur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710751"/>
            <a:ext cx="4114800" cy="1934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Colere</a:t>
            </a:r>
            <a:r>
              <a:rPr lang="sr-Latn-RS" dirty="0" smtClean="0"/>
              <a:t> – </a:t>
            </a:r>
            <a:r>
              <a:rPr lang="sr-Cyrl-RS" dirty="0" smtClean="0"/>
              <a:t>гајити (биљке), неговати, обрађивати (земљу)</a:t>
            </a:r>
          </a:p>
          <a:p>
            <a:r>
              <a:rPr lang="sr-Cyrl-RS" dirty="0" smtClean="0"/>
              <a:t>Култура као начин живота</a:t>
            </a:r>
          </a:p>
          <a:p>
            <a:r>
              <a:rPr lang="sr-Cyrl-RS" dirty="0" smtClean="0"/>
              <a:t>Култура као стање духа</a:t>
            </a:r>
          </a:p>
          <a:p>
            <a:r>
              <a:rPr lang="sr-Cyrl-RS" dirty="0" smtClean="0"/>
              <a:t>Култура као скуп </a:t>
            </a:r>
          </a:p>
          <a:p>
            <a:pPr>
              <a:buNone/>
            </a:pPr>
            <a:r>
              <a:rPr lang="sr-Cyrl-RS" dirty="0"/>
              <a:t> </a:t>
            </a:r>
            <a:r>
              <a:rPr lang="sr-Cyrl-RS" dirty="0" smtClean="0"/>
              <a:t>   уметничких и </a:t>
            </a:r>
          </a:p>
          <a:p>
            <a:pPr>
              <a:buNone/>
            </a:pPr>
            <a:r>
              <a:rPr lang="sr-Cyrl-RS" dirty="0"/>
              <a:t>	</a:t>
            </a:r>
            <a:r>
              <a:rPr lang="sr-Cyrl-RS" dirty="0" smtClean="0"/>
              <a:t>интелектуалних дела</a:t>
            </a:r>
          </a:p>
          <a:p>
            <a:endParaRPr lang="sr-Cyrl-RS" dirty="0" smtClean="0"/>
          </a:p>
          <a:p>
            <a:endParaRPr lang="sr-Cyrl-RS" dirty="0" smtClean="0"/>
          </a:p>
        </p:txBody>
      </p:sp>
      <p:pic>
        <p:nvPicPr>
          <p:cNvPr id="8194" name="Picture 2" descr="C:\Users\Jelena\Desktop\Kultura pojam i odredjenje\251312_1581271631812_1836350241_995555_43193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3207081" cy="303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Социјализацијом усвајамо културу друштва у ком живимо</a:t>
            </a:r>
          </a:p>
          <a:p>
            <a:r>
              <a:rPr lang="sr-Cyrl-RS" dirty="0" smtClean="0"/>
              <a:t>Култура и друштво се међусобно преплићу</a:t>
            </a:r>
          </a:p>
          <a:p>
            <a:r>
              <a:rPr lang="sr-Cyrl-RS" dirty="0" smtClean="0"/>
              <a:t>Култура као ‘’друштвени лепак’’</a:t>
            </a:r>
          </a:p>
          <a:p>
            <a:endParaRPr lang="en-US" dirty="0"/>
          </a:p>
        </p:txBody>
      </p:sp>
      <p:pic>
        <p:nvPicPr>
          <p:cNvPr id="9218" name="Picture 2" descr="C:\Users\Jelena\Desktop\Kultura pojam i odredjenje\original_1399556117Young wodaaabe 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29000"/>
            <a:ext cx="2133600" cy="3179855"/>
          </a:xfrm>
          <a:prstGeom prst="rect">
            <a:avLst/>
          </a:prstGeom>
          <a:noFill/>
        </p:spPr>
      </p:pic>
      <p:pic>
        <p:nvPicPr>
          <p:cNvPr id="9219" name="Picture 3" descr="C:\Users\Jelena\Desktop\Kultura pojam i odredjenje\Ruska babuska 7 clan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0"/>
            <a:ext cx="3505200" cy="1709715"/>
          </a:xfrm>
          <a:prstGeom prst="rect">
            <a:avLst/>
          </a:prstGeom>
          <a:noFill/>
        </p:spPr>
      </p:pic>
      <p:pic>
        <p:nvPicPr>
          <p:cNvPr id="9220" name="Picture 4" descr="C:\Users\Jelena\Desktop\Kultura pojam i odredjenje\Rice.arti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2400"/>
            <a:ext cx="2590800" cy="1578429"/>
          </a:xfrm>
          <a:prstGeom prst="rect">
            <a:avLst/>
          </a:prstGeom>
          <a:noFill/>
        </p:spPr>
      </p:pic>
      <p:pic>
        <p:nvPicPr>
          <p:cNvPr id="9221" name="Picture 5" descr="C:\Users\Jelena\Desktop\Kultura pojam i odredjenje\hidzab-public_290x1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267200"/>
            <a:ext cx="2762250" cy="2057400"/>
          </a:xfrm>
          <a:prstGeom prst="rect">
            <a:avLst/>
          </a:prstGeom>
          <a:noFill/>
        </p:spPr>
      </p:pic>
      <p:pic>
        <p:nvPicPr>
          <p:cNvPr id="9222" name="Picture 6" descr="C:\Users\Jelena\Desktop\Kultura pojam i odredjenje\India-Tyco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267200"/>
            <a:ext cx="2743200" cy="171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Врсте културе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Народна</a:t>
            </a:r>
          </a:p>
          <a:p>
            <a:r>
              <a:rPr lang="sr-Cyrl-RS" dirty="0" smtClean="0"/>
              <a:t>Елитна</a:t>
            </a:r>
          </a:p>
          <a:p>
            <a:r>
              <a:rPr lang="sr-Cyrl-RS" dirty="0" smtClean="0"/>
              <a:t>Масовна</a:t>
            </a:r>
          </a:p>
          <a:p>
            <a:r>
              <a:rPr lang="sr-Cyrl-RS" dirty="0" smtClean="0"/>
              <a:t>Популарна</a:t>
            </a:r>
            <a:endParaRPr lang="en-US" dirty="0"/>
          </a:p>
        </p:txBody>
      </p:sp>
      <p:pic>
        <p:nvPicPr>
          <p:cNvPr id="7170" name="Picture 2" descr="C:\Users\Jelena\Desktop\Kultura pojam i odredjenje\Narodna kultura\events-dani-jeze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371600"/>
            <a:ext cx="2743200" cy="4122873"/>
          </a:xfrm>
          <a:prstGeom prst="rect">
            <a:avLst/>
          </a:prstGeom>
          <a:noFill/>
        </p:spPr>
      </p:pic>
      <p:pic>
        <p:nvPicPr>
          <p:cNvPr id="7171" name="Picture 3" descr="C:\Users\Jelena\Desktop\Kultura pojam i odredjenje\Popularna kultura\51Q4pGg7W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2590800" cy="2012996"/>
          </a:xfrm>
          <a:prstGeom prst="rect">
            <a:avLst/>
          </a:prstGeom>
          <a:noFill/>
        </p:spPr>
      </p:pic>
      <p:pic>
        <p:nvPicPr>
          <p:cNvPr id="7172" name="Picture 4" descr="C:\Users\Jelena\Desktop\Kultura pojam i odredjenje\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447800"/>
            <a:ext cx="2603500" cy="2692019"/>
          </a:xfrm>
          <a:prstGeom prst="rect">
            <a:avLst/>
          </a:prstGeom>
          <a:noFill/>
        </p:spPr>
      </p:pic>
      <p:pic>
        <p:nvPicPr>
          <p:cNvPr id="7173" name="Picture 5" descr="C:\Users\Jelena\Desktop\Kultura pojam i odredjenje\maske-pozoriste-1427446919-56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419600"/>
            <a:ext cx="2151062" cy="215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sz="2400" dirty="0" smtClean="0"/>
              <a:t>Одражава животна искуства неког друштва</a:t>
            </a:r>
          </a:p>
          <a:p>
            <a:r>
              <a:rPr lang="sr-Cyrl-RS" sz="2400" dirty="0" smtClean="0"/>
              <a:t>Преноси се са колена на колено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Народна култура</a:t>
            </a:r>
            <a:r>
              <a:rPr lang="sr-Cyrl-RS" dirty="0" smtClean="0"/>
              <a:t>				</a:t>
            </a:r>
            <a:endParaRPr lang="en-US" dirty="0"/>
          </a:p>
        </p:txBody>
      </p:sp>
      <p:pic>
        <p:nvPicPr>
          <p:cNvPr id="4099" name="Picture 3" descr="C:\Users\Jelena\Desktop\Kultura pojam i odredjenje\240_F_176431123_748ueKQYRJ9ISluzur4GuyM9PtjZqqZ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2895600" cy="1828800"/>
          </a:xfrm>
          <a:prstGeom prst="rect">
            <a:avLst/>
          </a:prstGeom>
          <a:noFill/>
        </p:spPr>
      </p:pic>
      <p:pic>
        <p:nvPicPr>
          <p:cNvPr id="4100" name="Picture 4" descr="C:\Users\Jelena\Desktop\Kultura pojam i odredjenje\Narodna kultura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809999" cy="4908890"/>
          </a:xfrm>
          <a:prstGeom prst="rect">
            <a:avLst/>
          </a:prstGeom>
          <a:noFill/>
        </p:spPr>
      </p:pic>
      <p:pic>
        <p:nvPicPr>
          <p:cNvPr id="4101" name="Picture 5" descr="C:\Users\Jelena\Downloads\9c924e010ccaed50415e25c96877bb39_view_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52800"/>
            <a:ext cx="1828800" cy="1371600"/>
          </a:xfrm>
          <a:prstGeom prst="rect">
            <a:avLst/>
          </a:prstGeom>
          <a:noFill/>
        </p:spPr>
      </p:pic>
      <p:pic>
        <p:nvPicPr>
          <p:cNvPr id="4102" name="Picture 6" descr="C:\Users\Jelena\Desktop\Kultura pojam i odredjenje\236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819400"/>
            <a:ext cx="1524000" cy="2286000"/>
          </a:xfrm>
          <a:prstGeom prst="rect">
            <a:avLst/>
          </a:prstGeom>
          <a:noFill/>
        </p:spPr>
      </p:pic>
      <p:pic>
        <p:nvPicPr>
          <p:cNvPr id="4103" name="Picture 7" descr="C:\Users\Jelena\Desktop\Kultura pojam i odredjenje\Jabuka-u-svatovi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029200"/>
            <a:ext cx="2286000" cy="1600200"/>
          </a:xfrm>
          <a:prstGeom prst="rect">
            <a:avLst/>
          </a:prstGeom>
          <a:noFill/>
        </p:spPr>
      </p:pic>
      <p:pic>
        <p:nvPicPr>
          <p:cNvPr id="4104" name="Picture 8" descr="C:\Users\Jelena\Desktop\Kultura pojam i odredjenje\Narodna kultura\Srpska_nosnja-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5029200"/>
            <a:ext cx="1711325" cy="153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Елитна култура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	</a:t>
            </a:r>
          </a:p>
          <a:p>
            <a:pPr>
              <a:buNone/>
            </a:pPr>
            <a:r>
              <a:rPr lang="sr-Cyrl-RS" dirty="0"/>
              <a:t>	</a:t>
            </a:r>
            <a:r>
              <a:rPr lang="sr-Cyrl-RS" dirty="0" smtClean="0"/>
              <a:t>Означава уметничка и интелектуална дела највишег естетског домена.</a:t>
            </a:r>
            <a:endParaRPr lang="en-US" dirty="0"/>
          </a:p>
        </p:txBody>
      </p:sp>
      <p:pic>
        <p:nvPicPr>
          <p:cNvPr id="6" name="Content Placeholder 5" descr="-2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4419600"/>
            <a:ext cx="4038600" cy="2438400"/>
          </a:xfrm>
        </p:spPr>
      </p:pic>
      <p:pic>
        <p:nvPicPr>
          <p:cNvPr id="3074" name="Picture 2" descr="C:\Users\Jelena\Desktop\Kultura pojam i odredjenje\Ellitna kultura\687px-Mona_Lisa,_by_Leonardo_da_Vinci,_from_C2RMF_retou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581400" cy="4263571"/>
          </a:xfrm>
          <a:prstGeom prst="rect">
            <a:avLst/>
          </a:prstGeom>
          <a:noFill/>
        </p:spPr>
      </p:pic>
      <p:pic>
        <p:nvPicPr>
          <p:cNvPr id="3075" name="Picture 3" descr="C:\Users\Jelena\Desktop\Kultura pojam i odredjenje\1200px-Beethov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1828800" cy="222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Масовна култура 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Производи се за продају на тржишту и нема уметничку вредност</a:t>
            </a:r>
          </a:p>
          <a:p>
            <a:r>
              <a:rPr lang="sr-Cyrl-RS" dirty="0" smtClean="0"/>
              <a:t>Допадљива ширем кругу људи</a:t>
            </a:r>
          </a:p>
        </p:txBody>
      </p:sp>
      <p:pic>
        <p:nvPicPr>
          <p:cNvPr id="5" name="Content Placeholder 4" descr="Mona-Liza-Osmeh-sa-bezbroj-tajn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752600"/>
            <a:ext cx="3352800" cy="4033000"/>
          </a:xfrm>
        </p:spPr>
      </p:pic>
      <p:pic>
        <p:nvPicPr>
          <p:cNvPr id="5122" name="Picture 2" descr="C:\Users\Jelena\Desktop\Kultura pojam i odredjenje\Masovna kultura\farm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3287712" cy="2151625"/>
          </a:xfrm>
          <a:prstGeom prst="rect">
            <a:avLst/>
          </a:prstGeom>
          <a:noFill/>
        </p:spPr>
      </p:pic>
      <p:pic>
        <p:nvPicPr>
          <p:cNvPr id="5123" name="Picture 3" descr="C:\Users\Jelena\Desktop\Kultura pojam i odredjenje\Untitled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867400"/>
            <a:ext cx="3048000" cy="763462"/>
          </a:xfrm>
          <a:prstGeom prst="rect">
            <a:avLst/>
          </a:prstGeom>
          <a:noFill/>
        </p:spPr>
      </p:pic>
      <p:pic>
        <p:nvPicPr>
          <p:cNvPr id="5124" name="Picture 4" descr="C:\Users\Jelena\Desktop\Kultura pojam i odredjenje\h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"/>
            <a:ext cx="2209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140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Kултура – појам и одређење</vt:lpstr>
      <vt:lpstr>Циљеви часа</vt:lpstr>
      <vt:lpstr>Slide 3</vt:lpstr>
      <vt:lpstr>Шта је култура</vt:lpstr>
      <vt:lpstr>Slide 5</vt:lpstr>
      <vt:lpstr>Врсте културе</vt:lpstr>
      <vt:lpstr>Народна култура    </vt:lpstr>
      <vt:lpstr>Елитна култура</vt:lpstr>
      <vt:lpstr>Масовна култура     </vt:lpstr>
      <vt:lpstr>Популарна култура</vt:lpstr>
      <vt:lpstr>Шта за мене значи то да је Нови Сад престоница културе?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Kултура – појам и одређење</dc:title>
  <dc:creator>Jelena</dc:creator>
  <cp:lastModifiedBy>Jelena</cp:lastModifiedBy>
  <cp:revision>79</cp:revision>
  <dcterms:created xsi:type="dcterms:W3CDTF">2018-02-03T18:40:07Z</dcterms:created>
  <dcterms:modified xsi:type="dcterms:W3CDTF">2018-02-04T18:27:48Z</dcterms:modified>
</cp:coreProperties>
</file>